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1" r:id="rId4"/>
    <p:sldId id="262" r:id="rId5"/>
    <p:sldId id="260" r:id="rId6"/>
    <p:sldId id="257" r:id="rId7"/>
    <p:sldId id="263" r:id="rId8"/>
    <p:sldId id="258" r:id="rId9"/>
    <p:sldId id="259" r:id="rId10"/>
    <p:sldId id="271" r:id="rId11"/>
    <p:sldId id="264" r:id="rId12"/>
    <p:sldId id="265" r:id="rId13"/>
    <p:sldId id="272" r:id="rId14"/>
    <p:sldId id="267" r:id="rId15"/>
    <p:sldId id="268" r:id="rId16"/>
    <p:sldId id="269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1C712B-AE99-4689-82A8-87CF759E075D}" type="datetimeFigureOut">
              <a:rPr lang="en-US" smtClean="0"/>
              <a:pPr/>
              <a:t>7/10/2010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D4759D-B2FE-4BBB-83EA-6040EAE63E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/index.php?title=%D9%86%D8%B5%D9%8A%D8%A8_%D8%A7%D9%84%D9%81%D8%B1%D8%AF_%D9%85%D9%86_%D8%A7%D9%84%D8%AF%D8%AE%D9%84&amp;action=edit&amp;redlink=1" TargetMode="External"/><Relationship Id="rId2" Type="http://schemas.openxmlformats.org/officeDocument/2006/relationships/hyperlink" Target="http://ar.wikipedia.org/w/index.php?title=%D8%AA%D8%B1%D9%8A%D9%84%D9%8A%D9%88%D9%86_%D8%AF%D9%88%D9%84%D8%A7%D8%B1_%D9%84%D9%84%D9%86%D8%A7%D8%AF%D9%8A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/index.php?title=%D8%A8%D9%88%D8%B0%D8%A7_%D8%A7%D9%84%D9%85%D8%A8%D8%AA%D8%B3%D9%85&amp;action=edit&amp;redlink=1" TargetMode="External"/><Relationship Id="rId2" Type="http://schemas.openxmlformats.org/officeDocument/2006/relationships/hyperlink" Target="http://ar.wikipedia.org/w/index.php?title=%D9%84%D8%A7%D8%A6%D8%AD%D8%A9_%D8%A7%D9%84%D8%AF%D9%88%D9%84_%D8%A7%D9%84%D8%AA%D9%8A_%D8%AA%D9%85%D8%AA%D9%84%D9%83_%D8%A3%D8%B3%D9%84%D8%AD%D8%A9_%D9%86%D9%88%D9%88%D9%8A%D8%A9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hyperlink" Target="http://ar.wikipedia.org/w/index.php?title=%D8%A8%D9%88%D8%AE%D8%B1%D8%A7%D9%86_%D8%A7%D9%84%D8%AB%D8%A7%D9%86%D9%8A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.wikipedia.org/w/index.php?title=%D8%A7%D9%84%D8%B9%D9%85%D9%84_%D9%81%D9%8A_%D8%A7%D9%84%D9%87%D9%86%D8%AF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2971799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solidFill>
                  <a:srgbClr val="FFFF00"/>
                </a:solidFill>
              </a:rPr>
              <a:t>التنمية الإقتصاد</a:t>
            </a:r>
            <a:br>
              <a:rPr lang="ar-EG" dirty="0" smtClean="0">
                <a:solidFill>
                  <a:srgbClr val="FFFF00"/>
                </a:solidFill>
              </a:rPr>
            </a:br>
            <a:r>
              <a:rPr lang="ar-EG" dirty="0" smtClean="0">
                <a:solidFill>
                  <a:srgbClr val="FFFF00"/>
                </a:solidFill>
              </a:rPr>
              <a:t/>
            </a:r>
            <a:br>
              <a:rPr lang="ar-EG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pPr algn="ctr"/>
            <a:endParaRPr lang="ar-EG" dirty="0" smtClean="0">
              <a:solidFill>
                <a:schemeClr val="tx1"/>
              </a:solidFill>
            </a:endParaRPr>
          </a:p>
          <a:p>
            <a:pPr algn="ctr"/>
            <a:endParaRPr lang="ar-EG" dirty="0" smtClean="0">
              <a:solidFill>
                <a:schemeClr val="tx1"/>
              </a:solidFill>
            </a:endParaRPr>
          </a:p>
          <a:p>
            <a:pPr algn="ctr"/>
            <a:r>
              <a:rPr lang="ar-EG" dirty="0" smtClean="0">
                <a:solidFill>
                  <a:schemeClr val="tx1"/>
                </a:solidFill>
              </a:rPr>
              <a:t>الهند - نيو دلهى</a:t>
            </a:r>
          </a:p>
          <a:p>
            <a:pPr algn="ctr"/>
            <a:r>
              <a:rPr lang="ar-EG" dirty="0" smtClean="0">
                <a:solidFill>
                  <a:schemeClr val="tx1"/>
                </a:solidFill>
              </a:rPr>
              <a:t>الهند - مومباى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295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TATA NANO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emad\Desktop\tata-nano-img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52571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EG" dirty="0" smtClean="0"/>
              <a:t>إجمالي الناتج القومي للهند</a:t>
            </a:r>
            <a:br>
              <a:rPr lang="ar-EG" dirty="0" smtClean="0"/>
            </a:br>
            <a:r>
              <a:rPr lang="ar-EG" dirty="0" smtClean="0"/>
              <a:t> </a:t>
            </a:r>
            <a:r>
              <a:rPr lang="ar-EG" dirty="0" smtClean="0">
                <a:hlinkClick r:id="rId2" tooltip="تريليون دولار للنادي (الصفحة غير موجودة)"/>
              </a:rPr>
              <a:t>1.237 تريليون دولار أمريكي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endParaRPr lang="ar-EG" dirty="0" smtClean="0">
              <a:hlinkClick r:id="rId3" tooltip="نصيب الفرد من الدخل (الصفحة غير موجودة)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EG" dirty="0" smtClean="0">
                <a:hlinkClick r:id="rId3" tooltip="نصيب الفرد من الدخل (الصفحة غير موجودة)"/>
              </a:rPr>
              <a:t>دخل الفرد</a:t>
            </a:r>
            <a:r>
              <a:rPr lang="ar-EG" dirty="0" smtClean="0"/>
              <a:t> الهندى يبلغ 1،068 دولار أمريكي.</a:t>
            </a:r>
          </a:p>
        </p:txBody>
      </p:sp>
      <p:pic>
        <p:nvPicPr>
          <p:cNvPr id="5123" name="Picture 3" descr="C:\Users\emad\Desktop\2416100739_069564e7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124200"/>
            <a:ext cx="4572000" cy="3090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pPr algn="r"/>
            <a:r>
              <a:rPr lang="ar-EG" sz="3200" dirty="0" smtClean="0">
                <a:solidFill>
                  <a:schemeClr val="tx1"/>
                </a:solidFill>
              </a:rPr>
              <a:t> تحتوي الهند على </a:t>
            </a:r>
            <a:r>
              <a:rPr lang="ar-EG" sz="3200" dirty="0" smtClean="0">
                <a:solidFill>
                  <a:srgbClr val="FFFF00"/>
                </a:solidFill>
              </a:rPr>
              <a:t>أكبر كثافة</a:t>
            </a:r>
            <a:r>
              <a:rPr lang="ar-EG" sz="3200" dirty="0" smtClean="0">
                <a:solidFill>
                  <a:schemeClr val="tx1"/>
                </a:solidFill>
              </a:rPr>
              <a:t> للفقراء في العالم، وارتفاع معدل سوء التغذية بين الأطفال دون سن الثالثة (46% في عام 2007) أكثر من أي بلد آخر في العالم.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4286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C000"/>
                </a:solidFill>
              </a:rPr>
              <a:t>القوة العسكرية و النووية الهندية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3095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9812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EG" sz="3200" dirty="0" smtClean="0">
                <a:solidFill>
                  <a:schemeClr val="tx1"/>
                </a:solidFill>
              </a:rPr>
              <a:t>يتكون </a:t>
            </a:r>
            <a:r>
              <a:rPr lang="ar-EG" sz="3200" dirty="0" smtClean="0">
                <a:solidFill>
                  <a:srgbClr val="FFFF00"/>
                </a:solidFill>
              </a:rPr>
              <a:t>الجيش الهندى</a:t>
            </a:r>
            <a:r>
              <a:rPr lang="ar-EG" sz="3200" dirty="0">
                <a:solidFill>
                  <a:srgbClr val="FFFF00"/>
                </a:solidFill>
              </a:rPr>
              <a:t> </a:t>
            </a:r>
            <a:r>
              <a:rPr lang="ar-EG" sz="3200" dirty="0" smtClean="0">
                <a:solidFill>
                  <a:schemeClr val="tx1"/>
                </a:solidFill>
              </a:rPr>
              <a:t>من القوات البحرية، القوات الجوية، والقوات المساعدة، مثل القوات شبه العسكرية، وحرس السواحل، وقيادة القوات الاستراتيجية. </a:t>
            </a:r>
            <a:br>
              <a:rPr lang="ar-EG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6096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619750" y="4210050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FF00"/>
                </a:solidFill>
              </a:rPr>
              <a:t>القوات البحرية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19337" y="1739900"/>
            <a:ext cx="45053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FF00"/>
                </a:solidFill>
              </a:rPr>
              <a:t>حرس السواحل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5950" y="2011362"/>
            <a:ext cx="5372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FF00"/>
                </a:solidFill>
              </a:rPr>
              <a:t>القوات الجوية الهندية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09825" y="2139950"/>
            <a:ext cx="4324350" cy="3629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5810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105150"/>
            <a:ext cx="5715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3535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B-2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The mother of all bombers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3902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76600"/>
            <a:ext cx="5905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rgbClr val="FFFF00"/>
                </a:solidFill>
              </a:rPr>
              <a:t>موقع الهند على الخريطة العالمية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F/A 18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204946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SU-30MKI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58175" y="1600200"/>
            <a:ext cx="702764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r" rtl="1"/>
            <a:r>
              <a:rPr lang="ar-EG" dirty="0" smtClean="0"/>
              <a:t>أصبحت الهند </a:t>
            </a:r>
            <a:r>
              <a:rPr lang="ar-EG" dirty="0" smtClean="0">
                <a:hlinkClick r:id="rId2" tooltip="لائحة الدول التي تمتلك أسلحة نووية (الصفحة غير موجودة)"/>
              </a:rPr>
              <a:t>قوة نووية</a:t>
            </a:r>
            <a:r>
              <a:rPr lang="ar-EG" dirty="0" smtClean="0"/>
              <a:t> في عام 1974 بعد اجراء تجربة نووية أولية، </a:t>
            </a:r>
            <a:r>
              <a:rPr lang="ar-EG" dirty="0" smtClean="0">
                <a:hlinkClick r:id="rId3" tooltip="بوذا المبتسم (الصفحة غير موجودة)"/>
              </a:rPr>
              <a:t>عملية بوذا المبتسم</a:t>
            </a:r>
            <a:r>
              <a:rPr lang="ar-EG" dirty="0" smtClean="0"/>
              <a:t>، وأجرت </a:t>
            </a:r>
            <a:r>
              <a:rPr lang="ar-EG" dirty="0" smtClean="0">
                <a:hlinkClick r:id="rId4" tooltip="بوخران الثاني (الصفحة غير موجودة)"/>
              </a:rPr>
              <a:t>مزيد من التجارب تحت الأرض</a:t>
            </a:r>
            <a:r>
              <a:rPr lang="ar-EG" dirty="0" smtClean="0"/>
              <a:t> في عام 1998.</a:t>
            </a:r>
            <a:endParaRPr lang="en-US" dirty="0"/>
          </a:p>
        </p:txBody>
      </p:sp>
      <p:pic>
        <p:nvPicPr>
          <p:cNvPr id="19459" name="Picture 3" descr="C:\Users\emad\Desktop\slide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590800"/>
            <a:ext cx="443865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FF00"/>
                </a:solidFill>
              </a:rPr>
              <a:t>مفاعل نووى..صنع فى الهند !!!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75" y="2216150"/>
            <a:ext cx="5429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 smtClean="0">
                <a:solidFill>
                  <a:srgbClr val="FFFF00"/>
                </a:solidFill>
              </a:rPr>
              <a:t>Ahmed Emad El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ar-EG" dirty="0" smtClean="0">
                <a:solidFill>
                  <a:srgbClr val="FFFF00"/>
                </a:solidFill>
              </a:rPr>
              <a:t>abagh</a:t>
            </a:r>
            <a:br>
              <a:rPr lang="ar-EG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College Saint-Marc</a:t>
            </a:r>
          </a:p>
          <a:p>
            <a:pPr algn="l">
              <a:buNone/>
            </a:pPr>
            <a:r>
              <a:rPr lang="en-US" dirty="0" smtClean="0"/>
              <a:t>E-mail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ahmed12_1@hotmail.com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rgbClr val="FFFF00"/>
                </a:solidFill>
              </a:rPr>
              <a:t>مناطق كثيفة بالسكان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8929" y="1600200"/>
            <a:ext cx="416614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emad\Desktop\622px-India_Geographic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59245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/>
              <a:t>اتبعت الهند لجيل كامل منذ 1950 حتى 1980، سياسات متأثرة </a:t>
            </a:r>
            <a:r>
              <a:rPr lang="ar-EG" dirty="0" smtClean="0">
                <a:solidFill>
                  <a:srgbClr val="FFFF00"/>
                </a:solidFill>
              </a:rPr>
              <a:t>بالاشتراكية</a:t>
            </a:r>
            <a:r>
              <a:rPr lang="ar-EG" dirty="0" smtClean="0"/>
              <a:t>.</a:t>
            </a:r>
            <a:endParaRPr lang="ar-EG" dirty="0"/>
          </a:p>
          <a:p>
            <a:pPr algn="r" rtl="1"/>
            <a:endParaRPr lang="ar-EG" dirty="0" smtClean="0"/>
          </a:p>
          <a:p>
            <a:pPr algn="r" rtl="1"/>
            <a:r>
              <a:rPr lang="ar-EG" dirty="0" smtClean="0"/>
              <a:t>ومنذ عام 1991 انتقلت البلد إلى </a:t>
            </a:r>
            <a:r>
              <a:rPr lang="ar-EG" dirty="0" smtClean="0">
                <a:solidFill>
                  <a:srgbClr val="FFFF00"/>
                </a:solidFill>
              </a:rPr>
              <a:t>نظام قائم على السوق</a:t>
            </a:r>
            <a:r>
              <a:rPr lang="ar-EG" dirty="0" smtClean="0"/>
              <a:t>.</a:t>
            </a:r>
            <a:endParaRPr lang="ar-EG" dirty="0"/>
          </a:p>
          <a:p>
            <a:pPr algn="r" rtl="1"/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vert="horz">
            <a:normAutofit/>
          </a:bodyPr>
          <a:lstStyle/>
          <a:p>
            <a:pPr algn="r" rtl="1">
              <a:buNone/>
            </a:pPr>
            <a:r>
              <a:rPr lang="ar-EG" dirty="0" smtClean="0"/>
              <a:t>    و ببلوغ </a:t>
            </a:r>
            <a:r>
              <a:rPr lang="ar-EG" dirty="0" smtClean="0">
                <a:solidFill>
                  <a:srgbClr val="FFFF00"/>
                </a:solidFill>
              </a:rPr>
              <a:t>متوسط الناتج القومي </a:t>
            </a:r>
            <a:r>
              <a:rPr lang="ar-EG" dirty="0" smtClean="0"/>
              <a:t>الي معدل نمو قدره 5.8% طوال العقدين الماضيين، أصبح الاقتصاد من بين </a:t>
            </a:r>
            <a:r>
              <a:rPr lang="ar-EG" dirty="0" smtClean="0">
                <a:solidFill>
                  <a:srgbClr val="FFFF00"/>
                </a:solidFill>
              </a:rPr>
              <a:t>الأسرع نموا في العالم</a:t>
            </a:r>
            <a:r>
              <a:rPr lang="ar-EG" dirty="0" smtClean="0"/>
              <a:t>.</a:t>
            </a:r>
          </a:p>
          <a:p>
            <a:pPr algn="r" rtl="1">
              <a:buNone/>
            </a:pPr>
            <a:r>
              <a:rPr lang="ar-EG" dirty="0" smtClean="0"/>
              <a:t>   </a:t>
            </a:r>
          </a:p>
          <a:p>
            <a:pPr algn="r" rtl="1">
              <a:buNone/>
            </a:pPr>
            <a:endParaRPr lang="ar-EG" dirty="0"/>
          </a:p>
          <a:p>
            <a:pPr algn="r" rtl="1">
              <a:buNone/>
            </a:pPr>
            <a:endParaRPr lang="ar-EG" dirty="0" smtClean="0"/>
          </a:p>
          <a:p>
            <a:pPr algn="r" rtl="1">
              <a:buNone/>
            </a:pPr>
            <a:endParaRPr lang="ar-EG" dirty="0"/>
          </a:p>
          <a:p>
            <a:pPr algn="r" rtl="1">
              <a:buFont typeface="Wingdings" pitchFamily="2" charset="2"/>
              <a:buChar char="Ø"/>
            </a:pPr>
            <a:r>
              <a:rPr lang="ar-EG" dirty="0" smtClean="0"/>
              <a:t>مبني بورصة بومباي ،</a:t>
            </a:r>
          </a:p>
          <a:p>
            <a:pPr algn="r" rtl="1">
              <a:buNone/>
            </a:pPr>
            <a:r>
              <a:rPr lang="ar-EG" dirty="0" smtClean="0"/>
              <a:t>    البورصةالأقدم في أسيا </a:t>
            </a:r>
          </a:p>
          <a:p>
            <a:pPr algn="r" rtl="1">
              <a:buNone/>
            </a:pPr>
            <a:r>
              <a:rPr lang="ar-EG" dirty="0" smtClean="0"/>
              <a:t>    والأكبر في الهند.</a:t>
            </a:r>
            <a:endParaRPr lang="en-US" dirty="0"/>
          </a:p>
        </p:txBody>
      </p:sp>
      <p:pic>
        <p:nvPicPr>
          <p:cNvPr id="2051" name="Picture 3" descr="C:\Users\emad\Desktop\450px-B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3124200" cy="416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5440363"/>
          </a:xfrm>
        </p:spPr>
        <p:txBody>
          <a:bodyPr/>
          <a:lstStyle/>
          <a:p>
            <a:pPr algn="r">
              <a:buNone/>
            </a:pPr>
            <a:r>
              <a:rPr lang="ar-EG" dirty="0" smtClean="0"/>
              <a:t> تملك ثاني أكبر </a:t>
            </a:r>
            <a:r>
              <a:rPr lang="ar-EG" dirty="0" smtClean="0">
                <a:hlinkClick r:id="rId2" tooltip="العمل في الهند (الصفحة غير موجودة)"/>
              </a:rPr>
              <a:t>قوة بشرية</a:t>
            </a:r>
            <a:r>
              <a:rPr lang="ar-EG" dirty="0" smtClean="0"/>
              <a:t> بعدد 516.3 مليون فرد من </a:t>
            </a:r>
          </a:p>
          <a:p>
            <a:pPr algn="r">
              <a:buNone/>
            </a:pPr>
            <a:r>
              <a:rPr lang="ar-EG" dirty="0" smtClean="0"/>
              <a:t>حيث الإنتاج، يمثل القطاع الزراعي 28 ٪ من الناتج المحلي الإجمالي، والقطاع الخدمي 54 ٪ والصناعي يشكل 18 ٪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9080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pPr algn="r"/>
            <a:r>
              <a:rPr lang="ar-EG" sz="3200" dirty="0" smtClean="0">
                <a:solidFill>
                  <a:schemeClr val="tx1"/>
                </a:solidFill>
              </a:rPr>
              <a:t>تشمل المنتجات الزراعية الرئيسية الأرز والقمح والبذورالزيتية، والقطن، والجوت والشاي وقصب السكر، والبطاطس، والماشية والجاموس المائي البرى والأغنام والماعز والدواجن والأسماك.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81600" y="2743200"/>
            <a:ext cx="3714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pPr algn="r"/>
            <a:r>
              <a:rPr lang="ar-EG" sz="3200" dirty="0" smtClean="0">
                <a:solidFill>
                  <a:schemeClr val="tx1"/>
                </a:solidFill>
              </a:rPr>
              <a:t>تشمل الصناعات الرئيسية: المنسوجات، الكيماويات، الصلب والصناعات الغذائية، ومعدات النقل، الأسمنت، التعدين، البترول الآلات والبرمجيات.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667000"/>
            <a:ext cx="3714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294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التنمية الإقتصاد  </vt:lpstr>
      <vt:lpstr>موقع الهند على الخريطة العالمية</vt:lpstr>
      <vt:lpstr>مناطق كثيفة بالسكان</vt:lpstr>
      <vt:lpstr>Slide 4</vt:lpstr>
      <vt:lpstr>Slide 5</vt:lpstr>
      <vt:lpstr>Slide 6</vt:lpstr>
      <vt:lpstr>Slide 7</vt:lpstr>
      <vt:lpstr>تشمل المنتجات الزراعية الرئيسية الأرز والقمح والبذورالزيتية، والقطن، والجوت والشاي وقصب السكر، والبطاطس، والماشية والجاموس المائي البرى والأغنام والماعز والدواجن والأسماك.</vt:lpstr>
      <vt:lpstr>تشمل الصناعات الرئيسية: المنسوجات، الكيماويات، الصلب والصناعات الغذائية، ومعدات النقل، الأسمنت، التعدين، البترول الآلات والبرمجيات.</vt:lpstr>
      <vt:lpstr>TATA NANO</vt:lpstr>
      <vt:lpstr>إجمالي الناتج القومي للهند  1.237 تريليون دولار أمريكي</vt:lpstr>
      <vt:lpstr> تحتوي الهند على أكبر كثافة للفقراء في العالم، وارتفاع معدل سوء التغذية بين الأطفال دون سن الثالثة (46% في عام 2007) أكثر من أي بلد آخر في العالم.</vt:lpstr>
      <vt:lpstr>القوة العسكرية و النووية الهندية</vt:lpstr>
      <vt:lpstr>يتكون الجيش الهندى من القوات البحرية، القوات الجوية، والقوات المساعدة، مثل القوات شبه العسكرية، وحرس السواحل، وقيادة القوات الاستراتيجية.  </vt:lpstr>
      <vt:lpstr>القوات البحرية</vt:lpstr>
      <vt:lpstr>حرس السواحل</vt:lpstr>
      <vt:lpstr>القوات الجوية الهندية</vt:lpstr>
      <vt:lpstr>Slide 18</vt:lpstr>
      <vt:lpstr>B-2  The mother of all bombers</vt:lpstr>
      <vt:lpstr>F/A 18 </vt:lpstr>
      <vt:lpstr>SU-30MKI </vt:lpstr>
      <vt:lpstr>Slide 22</vt:lpstr>
      <vt:lpstr>مفاعل نووى..صنع فى الهند !!!</vt:lpstr>
      <vt:lpstr>Ahmed Emad ElSabagh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التنمية الإقتصادية  الهند</dc:title>
  <dc:creator>emad</dc:creator>
  <cp:lastModifiedBy>emad</cp:lastModifiedBy>
  <cp:revision>44</cp:revision>
  <dcterms:created xsi:type="dcterms:W3CDTF">2010-07-09T21:15:43Z</dcterms:created>
  <dcterms:modified xsi:type="dcterms:W3CDTF">2010-07-10T11:45:57Z</dcterms:modified>
</cp:coreProperties>
</file>